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3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91" r:id="rId1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51" Type="http://schemas.openxmlformats.org/officeDocument/2006/relationships/slide" Target="slides/slide3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5.xml"/></Relationships>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03F433B4-52B2-87C0-19CD-B9895E5CBC73}"/>
              </a:ext>
            </a:extLst>
          </p:cNvPr>
          <p:cNvSpPr>
            <a:spLocks noGrp="1" noChangeArrowheads="1"/>
          </p:cNvSpPr>
          <p:nvPr>
            <p:ph type="title"/>
          </p:nvPr>
        </p:nvSpPr>
        <p:spPr>
          <a:xfrm>
            <a:off x="1143000" y="274638"/>
            <a:ext cx="6781800" cy="1143000"/>
          </a:xfrm>
        </p:spPr>
        <p:txBody>
          <a:bodyPr/>
          <a:lstStyle/>
          <a:p>
            <a:r>
              <a:rPr lang="en-US" altLang="zh-CN" sz="2800">
                <a:solidFill>
                  <a:schemeClr val="accent2"/>
                </a:solidFill>
                <a:ea typeface="宋体" panose="02010600030101010101" pitchFamily="2" charset="-122"/>
              </a:rPr>
              <a:t>NOAA Standing Data Archiving and Access Requirements Working Group</a:t>
            </a:r>
            <a:br>
              <a:rPr lang="en-US" altLang="zh-CN" sz="2800">
                <a:solidFill>
                  <a:schemeClr val="accent2"/>
                </a:solidFill>
                <a:ea typeface="宋体" panose="02010600030101010101" pitchFamily="2" charset="-122"/>
              </a:rPr>
            </a:br>
            <a:r>
              <a:rPr lang="en-US" altLang="zh-CN" sz="2400" i="1">
                <a:solidFill>
                  <a:schemeClr val="accent2"/>
                </a:solidFill>
                <a:ea typeface="宋体" panose="02010600030101010101" pitchFamily="2" charset="-122"/>
              </a:rPr>
              <a:t>Membership Qualifications</a:t>
            </a:r>
          </a:p>
        </p:txBody>
      </p:sp>
      <p:sp>
        <p:nvSpPr>
          <p:cNvPr id="86019" name="Rectangle 3">
            <a:extLst>
              <a:ext uri="{FF2B5EF4-FFF2-40B4-BE49-F238E27FC236}">
                <a16:creationId xmlns:a16="http://schemas.microsoft.com/office/drawing/2014/main" id="{559C90B0-66D6-5CEE-E531-4F773503BB14}"/>
              </a:ext>
            </a:extLst>
          </p:cNvPr>
          <p:cNvSpPr>
            <a:spLocks noGrp="1" noChangeArrowheads="1"/>
          </p:cNvSpPr>
          <p:nvPr>
            <p:ph type="body" idx="1"/>
          </p:nvPr>
        </p:nvSpPr>
        <p:spPr>
          <a:xfrm>
            <a:off x="152400" y="1981200"/>
            <a:ext cx="4572000" cy="4525963"/>
          </a:xfrm>
        </p:spPr>
        <p:txBody>
          <a:bodyPr/>
          <a:lstStyle/>
          <a:p>
            <a:r>
              <a:rPr lang="en-US" altLang="zh-CN" sz="2400">
                <a:solidFill>
                  <a:schemeClr val="accent2"/>
                </a:solidFill>
                <a:ea typeface="宋体" panose="02010600030101010101" pitchFamily="2" charset="-122"/>
              </a:rPr>
              <a:t>Working Group Membership Qualifications</a:t>
            </a:r>
          </a:p>
          <a:p>
            <a:endParaRPr lang="en-US" altLang="zh-CN" sz="2400">
              <a:solidFill>
                <a:schemeClr val="accent2"/>
              </a:solidFill>
              <a:ea typeface="宋体" panose="02010600030101010101" pitchFamily="2" charset="-122"/>
            </a:endParaRPr>
          </a:p>
          <a:p>
            <a:pPr lvl="1"/>
            <a:r>
              <a:rPr lang="en-US" altLang="zh-CN" sz="2000">
                <a:ea typeface="宋体" panose="02010600030101010101" pitchFamily="2" charset="-122"/>
              </a:rPr>
              <a:t>Representation from the many science disciplines across NOAA</a:t>
            </a:r>
          </a:p>
          <a:p>
            <a:pPr lvl="1"/>
            <a:endParaRPr lang="en-US" altLang="zh-CN" sz="2000">
              <a:ea typeface="宋体" panose="02010600030101010101" pitchFamily="2" charset="-122"/>
            </a:endParaRPr>
          </a:p>
          <a:p>
            <a:pPr lvl="1"/>
            <a:r>
              <a:rPr lang="en-US" altLang="zh-CN" sz="2000">
                <a:ea typeface="宋体" panose="02010600030101010101" pitchFamily="2" charset="-122"/>
              </a:rPr>
              <a:t>Knowledge of data management principles</a:t>
            </a:r>
          </a:p>
        </p:txBody>
      </p:sp>
      <p:sp>
        <p:nvSpPr>
          <p:cNvPr id="86020" name="Text Box 4">
            <a:extLst>
              <a:ext uri="{FF2B5EF4-FFF2-40B4-BE49-F238E27FC236}">
                <a16:creationId xmlns:a16="http://schemas.microsoft.com/office/drawing/2014/main" id="{D344397B-F17C-879D-8165-3F55E0C03F79}"/>
              </a:ext>
            </a:extLst>
          </p:cNvPr>
          <p:cNvSpPr txBox="1">
            <a:spLocks noChangeArrowheads="1"/>
          </p:cNvSpPr>
          <p:nvPr/>
        </p:nvSpPr>
        <p:spPr bwMode="auto">
          <a:xfrm>
            <a:off x="4953000" y="1905000"/>
            <a:ext cx="3962400" cy="4064000"/>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1" u="none" strike="noStrike" kern="120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cs typeface="+mn-cs"/>
              </a:rPr>
              <a:t>Data Management</a:t>
            </a:r>
            <a:r>
              <a:rPr kumimoji="0" lang="en-US" altLang="zh-CN" sz="2000" b="0" i="1" u="none" strike="noStrike" kern="120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cs typeface="+mn-cs"/>
              </a:rPr>
              <a:t> consists of two major activities conducted in coordination: data management services and data stewardship.  They constitute a comprehensive end-to-end process including movement of data and information from the observing system sensors to the data user.  This process includes the acquisition, quality control, metadata cataloging, validation, reprocessing, storage, retrieval, dissemination, and archival of data.</a:t>
            </a:r>
            <a:endParaRPr kumimoji="0" lang="en-US" altLang="zh-CN" sz="2000" b="0" i="1"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endParaRPr>
          </a:p>
        </p:txBody>
      </p:sp>
      <p:sp>
        <p:nvSpPr>
          <p:cNvPr id="86021" name="Text Box 5">
            <a:extLst>
              <a:ext uri="{FF2B5EF4-FFF2-40B4-BE49-F238E27FC236}">
                <a16:creationId xmlns:a16="http://schemas.microsoft.com/office/drawing/2014/main" id="{C128BBAE-17C7-0983-7C49-E89A4BBF70E2}"/>
              </a:ext>
            </a:extLst>
          </p:cNvPr>
          <p:cNvSpPr txBox="1">
            <a:spLocks noChangeArrowheads="1"/>
          </p:cNvSpPr>
          <p:nvPr/>
        </p:nvSpPr>
        <p:spPr bwMode="auto">
          <a:xfrm>
            <a:off x="177195" y="2490473"/>
            <a:ext cx="3013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NOAA Observing System Council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1200" cap="none" spc="0" normalizeH="0" baseline="0" noProof="0">
                <a:ln>
                  <a:noFill/>
                </a:ln>
                <a:solidFill>
                  <a:srgbClr val="333399"/>
                </a:solidFill>
                <a:effectLst/>
                <a:uLnTx/>
                <a:uFillTx/>
                <a:latin typeface="Arial" panose="020B0604020202020204" pitchFamily="34" charset="0"/>
                <a:ea typeface="宋体" panose="02010600030101010101" pitchFamily="2" charset="-122"/>
                <a:cs typeface="+mn-cs"/>
              </a:rPr>
              <a:t>Approved Definition</a:t>
            </a:r>
            <a:endPar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